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2" r:id="rId2"/>
    <p:sldId id="256" r:id="rId3"/>
    <p:sldId id="275" r:id="rId4"/>
    <p:sldId id="276" r:id="rId5"/>
    <p:sldId id="278" r:id="rId6"/>
    <p:sldId id="277" r:id="rId7"/>
    <p:sldId id="280" r:id="rId8"/>
    <p:sldId id="271" r:id="rId9"/>
    <p:sldId id="281" r:id="rId10"/>
    <p:sldId id="261" r:id="rId11"/>
    <p:sldId id="279" r:id="rId1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00"/>
    <a:srgbClr val="0C2A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3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B31CDEB5-FAD2-4E33-9E11-CA479063961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3BC38D0-A671-4F87-9324-DA6DD7A0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33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FFF66A4-AB57-4DEF-86B9-01EA2C3FE62B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FCD902D-5DC0-4CE7-BFA6-7F0D982DE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9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5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16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22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73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92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25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57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61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01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7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47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4006DEE8-8BCD-4166-8955-11F0E4B0B7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15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9D26E490-2CED-4A47-B31A-82D459F3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47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48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15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84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69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44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92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88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2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747B34E-4C47-46EE-9161-9BD665925E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37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8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BBC3AD1-47C8-453E-A92D-B9F6E177D2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EEF6FF8-DFEA-43CA-949C-06149B3C50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8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F4469DE3-A272-42A3-8010-66BE6CA435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980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C861E1D9-1704-433B-B627-F18E8B3274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2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9E7FCC-4011-4BBD-AEB1-D4D25DB643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42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8A639558-A2A9-4EE6-9B45-0721B2A4F2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5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14F373B-7D28-43AA-A122-770CF22FAD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37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5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49" r:id="rId6"/>
    <p:sldLayoutId id="2147483665" r:id="rId7"/>
    <p:sldLayoutId id="2147483666" r:id="rId8"/>
    <p:sldLayoutId id="2147483667" r:id="rId9"/>
    <p:sldLayoutId id="2147483668" r:id="rId10"/>
    <p:sldLayoutId id="2147483650" r:id="rId11"/>
    <p:sldLayoutId id="2147483651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  <p:sldLayoutId id="2147483658" r:id="rId19"/>
    <p:sldLayoutId id="2147483659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ocktonusd.net/Page/1002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INSTRUCTIONS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8203" y="1662518"/>
            <a:ext cx="805388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/>
              <a:t>REVIEW THE SLIDE DECK AND UPDATE ALL SLIDES WITH </a:t>
            </a:r>
            <a:r>
              <a:rPr lang="en-US" sz="2800" dirty="0">
                <a:solidFill>
                  <a:srgbClr val="0C2A52"/>
                </a:solidFill>
              </a:rPr>
              <a:t>RED FONT</a:t>
            </a:r>
            <a:r>
              <a:rPr lang="en-US" sz="2800" dirty="0"/>
              <a:t>.</a:t>
            </a:r>
          </a:p>
          <a:p>
            <a:pPr marL="514350" indent="-514350">
              <a:buAutoNum type="arabicPeriod"/>
            </a:pPr>
            <a:r>
              <a:rPr lang="en-US" sz="2800" dirty="0"/>
              <a:t>ONCE UPDATED CHANGE RED FONT COLOR TO BLACK OR WHITE FONT.</a:t>
            </a:r>
          </a:p>
          <a:p>
            <a:pPr marL="514350" indent="-514350">
              <a:buFontTx/>
              <a:buAutoNum type="arabicPeriod"/>
            </a:pPr>
            <a:r>
              <a:rPr lang="en-US" sz="2800" dirty="0"/>
              <a:t>LOCATE YOUR SCHOOL PERFORMANCE DATA, THEN SCAN AND INSERT INTO SLIDE AS AN IMAGE.</a:t>
            </a:r>
          </a:p>
          <a:p>
            <a:pPr marL="514350" indent="-514350">
              <a:buAutoNum type="arabicPeriod"/>
            </a:pPr>
            <a:r>
              <a:rPr lang="en-US" sz="2800" dirty="0"/>
              <a:t>WHEN UPDATING THE DOLLAR AMOUNT FOR THE TITLE I BUDGET INCLUDE THE TOTAL OF:</a:t>
            </a:r>
          </a:p>
          <a:p>
            <a:r>
              <a:rPr lang="en-US" sz="2600" dirty="0"/>
              <a:t>	* TITLE I </a:t>
            </a:r>
          </a:p>
          <a:p>
            <a:r>
              <a:rPr lang="en-US" sz="2600" dirty="0"/>
              <a:t>	* TITLE I PARENT AMOUNT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/>
              <a:t>SUMMARIZE (BRIEFLY) A STRATEGY OR TWO FOR EACH GOAL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78187" y="2951771"/>
            <a:ext cx="3034065" cy="2400657"/>
          </a:xfrm>
          <a:prstGeom prst="rect">
            <a:avLst/>
          </a:prstGeom>
          <a:noFill/>
          <a:ln w="57150"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STEPS </a:t>
            </a:r>
          </a:p>
          <a:p>
            <a:r>
              <a:rPr lang="en-US" sz="3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1-5 ARE </a:t>
            </a:r>
          </a:p>
          <a:p>
            <a:r>
              <a:rPr lang="en-US" sz="3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– DELETE THIS SLIDE!</a:t>
            </a:r>
          </a:p>
        </p:txBody>
      </p:sp>
    </p:spTree>
    <p:extLst>
      <p:ext uri="{BB962C8B-B14F-4D97-AF65-F5344CB8AC3E}">
        <p14:creationId xmlns:p14="http://schemas.microsoft.com/office/powerpoint/2010/main" val="32893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7853" y="4795897"/>
            <a:ext cx="81653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bg1"/>
                </a:solidFill>
              </a:rPr>
              <a:t>POLÍTICA DE PARTICIPACIÓN DE LAS FAMILIAS Y LOS PADRES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</a:rPr>
              <a:t>Y</a:t>
            </a:r>
          </a:p>
          <a:p>
            <a:pPr algn="ctr"/>
            <a:r>
              <a:rPr lang="es-ES" sz="3000" b="1" dirty="0">
                <a:solidFill>
                  <a:schemeClr val="bg1"/>
                </a:solidFill>
              </a:rPr>
              <a:t>EL CONVENIO ENTRE LA ESCUELA Y LOS PADRES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5445" y="519996"/>
            <a:ext cx="78677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POLÍTICA DE PARTICIPACIÓN DE LAS FAMILIAS Y LOS PADRES</a:t>
            </a:r>
            <a:endParaRPr lang="en-US" sz="2400" b="1" dirty="0"/>
          </a:p>
          <a:p>
            <a:endParaRPr lang="en-US" altLang="en-US" sz="1200" b="1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altLang="en-US" sz="2400" dirty="0"/>
              <a:t>Cada escuela del Título I, en colaboración con los padres, debe preparar una política de participación de los padres y familias a nivel de su escuela.  </a:t>
            </a:r>
          </a:p>
          <a:p>
            <a:endParaRPr lang="es-ES" altLang="en-US" sz="12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altLang="en-US" sz="2400" dirty="0"/>
              <a:t>La Política describe cómo la escuela involucrará a los padres de una manera significativa, continua y oportuna.</a:t>
            </a:r>
          </a:p>
          <a:p>
            <a:endParaRPr lang="es-ES" altLang="en-US" sz="12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altLang="en-US" sz="2400" dirty="0"/>
              <a:t>La Política también describe cómo participarán los padres en la planificación, revisión y mejoramiento del programa y las actividades del Título I de la escuela.</a:t>
            </a:r>
            <a:endParaRPr lang="en-US" alt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6575FB-F603-4278-912F-2E708A811049}"/>
              </a:ext>
            </a:extLst>
          </p:cNvPr>
          <p:cNvSpPr txBox="1"/>
          <p:nvPr/>
        </p:nvSpPr>
        <p:spPr>
          <a:xfrm>
            <a:off x="8666921" y="1391478"/>
            <a:ext cx="334722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EL CONVENIO ENTRE LA ESCUELA Y LOS PADRES</a:t>
            </a:r>
          </a:p>
          <a:p>
            <a:endParaRPr lang="en-US" sz="1200" b="1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altLang="en-US" sz="1800" dirty="0">
                <a:solidFill>
                  <a:schemeClr val="bg1"/>
                </a:solidFill>
              </a:rPr>
              <a:t>El Convenio describe cómo la escuela y los padres comparten la responsabilidad del rendimiento de los estudiantes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s-ES" altLang="en-US" sz="800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altLang="en-US" sz="1800" dirty="0">
                <a:solidFill>
                  <a:schemeClr val="bg1"/>
                </a:solidFill>
              </a:rPr>
              <a:t>Se desarrolla en la colaboración entre los padres, profesores y estudiantes.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s-ES" altLang="en-US" sz="800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altLang="en-US" sz="1800" dirty="0">
                <a:solidFill>
                  <a:schemeClr val="bg1"/>
                </a:solidFill>
              </a:rPr>
              <a:t>El Convenio se distribuye anualmente con la Título I política de participación de los padres y familias</a:t>
            </a:r>
          </a:p>
        </p:txBody>
      </p:sp>
    </p:spTree>
    <p:extLst>
      <p:ext uri="{BB962C8B-B14F-4D97-AF65-F5344CB8AC3E}">
        <p14:creationId xmlns:p14="http://schemas.microsoft.com/office/powerpoint/2010/main" val="748415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¿PREGUNTAS?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41326" y="1665962"/>
            <a:ext cx="790392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600" dirty="0">
              <a:solidFill>
                <a:srgbClr val="FF0000"/>
              </a:solidFill>
            </a:endParaRPr>
          </a:p>
          <a:p>
            <a:pPr algn="ctr"/>
            <a:endParaRPr lang="en-US" sz="2600" dirty="0">
              <a:solidFill>
                <a:srgbClr val="FF0000"/>
              </a:solidFill>
            </a:endParaRPr>
          </a:p>
          <a:p>
            <a:pPr algn="ctr"/>
            <a:r>
              <a:rPr lang="en-US" sz="2600" dirty="0">
                <a:solidFill>
                  <a:srgbClr val="FF0000"/>
                </a:solidFill>
              </a:rPr>
              <a:t>[INSERT NAME OF PRINCIPAL]</a:t>
            </a:r>
          </a:p>
          <a:p>
            <a:pPr algn="ctr"/>
            <a:endParaRPr lang="en-US" sz="2600" dirty="0">
              <a:solidFill>
                <a:srgbClr val="FF0000"/>
              </a:solidFill>
            </a:endParaRPr>
          </a:p>
          <a:p>
            <a:pPr algn="ctr"/>
            <a:r>
              <a:rPr lang="en-US" sz="2600" dirty="0">
                <a:solidFill>
                  <a:srgbClr val="FF0000"/>
                </a:solidFill>
              </a:rPr>
              <a:t>[INSERT CONTACT NUMBER]</a:t>
            </a:r>
          </a:p>
          <a:p>
            <a:pPr algn="ctr"/>
            <a:endParaRPr lang="en-US" sz="2600" dirty="0">
              <a:solidFill>
                <a:srgbClr val="FF0000"/>
              </a:solidFill>
            </a:endParaRPr>
          </a:p>
          <a:p>
            <a:pPr algn="ctr"/>
            <a:r>
              <a:rPr lang="en-US" sz="2600" dirty="0">
                <a:solidFill>
                  <a:srgbClr val="FF0000"/>
                </a:solidFill>
              </a:rPr>
              <a:t>[INSERT SCHOOL WEBSITE]</a:t>
            </a:r>
          </a:p>
        </p:txBody>
      </p:sp>
    </p:spTree>
    <p:extLst>
      <p:ext uri="{BB962C8B-B14F-4D97-AF65-F5344CB8AC3E}">
        <p14:creationId xmlns:p14="http://schemas.microsoft.com/office/powerpoint/2010/main" val="31962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36873" y="314037"/>
            <a:ext cx="4562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850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0312" y="775702"/>
            <a:ext cx="81544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2022-2023 </a:t>
            </a:r>
          </a:p>
          <a:p>
            <a:pPr algn="ctr"/>
            <a:r>
              <a:rPr lang="en-US" sz="4000" b="1" dirty="0" err="1"/>
              <a:t>Reunión</a:t>
            </a:r>
            <a:r>
              <a:rPr lang="en-US" sz="4000" b="1" dirty="0"/>
              <a:t> de Padres</a:t>
            </a:r>
          </a:p>
          <a:p>
            <a:pPr algn="ctr"/>
            <a:r>
              <a:rPr lang="en-US" sz="4000" b="1" dirty="0" err="1"/>
              <a:t>Título</a:t>
            </a:r>
            <a:r>
              <a:rPr lang="en-US" sz="4000" b="1" dirty="0"/>
              <a:t> 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0312" y="3682652"/>
            <a:ext cx="84049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[INSERT SCHOOL NAME, CHANGE FONT TO WHITE]</a:t>
            </a:r>
          </a:p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[INSERT DATE OF MEETING, CHANGE FONT TO WHITE]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B6CB61-B931-4F1C-8694-C2433A214FEA}"/>
              </a:ext>
            </a:extLst>
          </p:cNvPr>
          <p:cNvSpPr txBox="1"/>
          <p:nvPr/>
        </p:nvSpPr>
        <p:spPr>
          <a:xfrm>
            <a:off x="8825948" y="1122804"/>
            <a:ext cx="3215740" cy="3775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0"/>
              </a:spcBef>
              <a:spcAft>
                <a:spcPts val="10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ORDEN DEL DÍA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1600" b="1" dirty="0">
                <a:solidFill>
                  <a:srgbClr val="FF8500"/>
                </a:solidFill>
              </a:rPr>
              <a:t>*</a:t>
            </a:r>
            <a:r>
              <a:rPr lang="en-US" altLang="en-US" sz="1600" dirty="0"/>
              <a:t> </a:t>
            </a:r>
            <a:r>
              <a:rPr lang="es-ES" altLang="en-US" sz="1600" dirty="0"/>
              <a:t>Resumen del Programa del Título I / Derechos de los padres bajo el Título I / Participación de los padres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1600" b="1" dirty="0">
                <a:solidFill>
                  <a:srgbClr val="FF8500"/>
                </a:solidFill>
              </a:rPr>
              <a:t>*</a:t>
            </a:r>
            <a:r>
              <a:rPr lang="en-US" altLang="en-US" sz="1600" dirty="0"/>
              <a:t> </a:t>
            </a:r>
            <a:r>
              <a:rPr lang="es-ES" altLang="en-US" sz="1600" dirty="0"/>
              <a:t>Plan Único para el Rendimiento Académico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1600" b="1" dirty="0">
                <a:solidFill>
                  <a:srgbClr val="FF8500"/>
                </a:solidFill>
              </a:rPr>
              <a:t>*</a:t>
            </a:r>
            <a:r>
              <a:rPr lang="en-US" altLang="en-US" sz="1600" dirty="0"/>
              <a:t> </a:t>
            </a:r>
            <a:r>
              <a:rPr lang="es-ES" altLang="en-US" sz="1600" dirty="0"/>
              <a:t>Fondos del Título 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1600" b="1" dirty="0">
                <a:solidFill>
                  <a:srgbClr val="FF8500"/>
                </a:solidFill>
              </a:rPr>
              <a:t>*</a:t>
            </a:r>
            <a:r>
              <a:rPr lang="en-US" altLang="en-US" sz="1600" dirty="0"/>
              <a:t> </a:t>
            </a:r>
            <a:r>
              <a:rPr lang="es-ES" altLang="en-US" sz="1600" dirty="0"/>
              <a:t>Título I política de participación de los padres y familias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1600" b="1" dirty="0">
                <a:solidFill>
                  <a:srgbClr val="FF8500"/>
                </a:solidFill>
              </a:rPr>
              <a:t>*</a:t>
            </a:r>
            <a:r>
              <a:rPr lang="en-US" altLang="en-US" sz="1600" dirty="0"/>
              <a:t> </a:t>
            </a:r>
            <a:r>
              <a:rPr lang="es-ES" altLang="en-US" sz="1600" dirty="0"/>
              <a:t>El Convenio entre la Escuela y los Padres </a:t>
            </a:r>
          </a:p>
        </p:txBody>
      </p:sp>
    </p:spTree>
    <p:extLst>
      <p:ext uri="{BB962C8B-B14F-4D97-AF65-F5344CB8AC3E}">
        <p14:creationId xmlns:p14="http://schemas.microsoft.com/office/powerpoint/2010/main" val="65249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490691" y="247925"/>
            <a:ext cx="7001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C2A52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5781" y="438411"/>
            <a:ext cx="91314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¿QUÉ ES TÍTULO I?</a:t>
            </a:r>
          </a:p>
          <a:p>
            <a:endParaRPr lang="en-US" sz="4000" b="1" dirty="0"/>
          </a:p>
          <a:p>
            <a:r>
              <a:rPr lang="en-US" sz="4000" b="1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5781" y="3609584"/>
            <a:ext cx="913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OBJETIVOS DE TÍTULO 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5781" y="1265129"/>
            <a:ext cx="93068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s-ES" alt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Título I proporciona apoyo adicional académico y oportunidades de aprendizaje para los estudiantes.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s-ES" alt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programa está destinado a ayudar a garantizar que todos los estudiantes cumplan con las Normas Estatales de California.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417" y="4317470"/>
            <a:ext cx="930683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 err="1">
                <a:solidFill>
                  <a:schemeClr val="bg1"/>
                </a:solidFill>
              </a:rPr>
              <a:t>Aumentar</a:t>
            </a:r>
            <a:r>
              <a:rPr lang="en-US" altLang="en-US" sz="2600" dirty="0">
                <a:solidFill>
                  <a:schemeClr val="bg1"/>
                </a:solidFill>
              </a:rPr>
              <a:t> el </a:t>
            </a:r>
            <a:r>
              <a:rPr lang="en-US" altLang="en-US" sz="2600" dirty="0" err="1">
                <a:solidFill>
                  <a:schemeClr val="bg1"/>
                </a:solidFill>
              </a:rPr>
              <a:t>rendimiento</a:t>
            </a:r>
            <a:r>
              <a:rPr lang="en-US" altLang="en-US" sz="2600" dirty="0">
                <a:solidFill>
                  <a:schemeClr val="bg1"/>
                </a:solidFill>
              </a:rPr>
              <a:t> </a:t>
            </a:r>
            <a:r>
              <a:rPr lang="en-US" altLang="en-US" sz="2600" dirty="0" err="1">
                <a:solidFill>
                  <a:schemeClr val="bg1"/>
                </a:solidFill>
              </a:rPr>
              <a:t>académico</a:t>
            </a:r>
            <a:endParaRPr lang="en-US" altLang="en-US" sz="2600" dirty="0">
              <a:solidFill>
                <a:schemeClr val="bg1"/>
              </a:solidFill>
            </a:endParaRP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s-ES" altLang="en-US" sz="2600" dirty="0">
                <a:solidFill>
                  <a:schemeClr val="bg1"/>
                </a:solidFill>
              </a:rPr>
              <a:t>Proporcionar apoyo directo a la instrucción de los estudiantes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s-ES" altLang="en-US" sz="2600" dirty="0">
                <a:solidFill>
                  <a:schemeClr val="bg1"/>
                </a:solidFill>
              </a:rPr>
              <a:t>Proveer desarrollo profesional para los maestros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s-ES" altLang="en-US" sz="2600" dirty="0">
                <a:solidFill>
                  <a:schemeClr val="bg1"/>
                </a:solidFill>
              </a:rPr>
              <a:t>Promover la educación de los padres y la participación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31E1DA-D47A-4AE3-843E-37EE30C5F317}"/>
              </a:ext>
            </a:extLst>
          </p:cNvPr>
          <p:cNvSpPr txBox="1"/>
          <p:nvPr/>
        </p:nvSpPr>
        <p:spPr>
          <a:xfrm>
            <a:off x="9751206" y="1208927"/>
            <a:ext cx="2280622" cy="5509200"/>
          </a:xfrm>
          <a:prstGeom prst="rect">
            <a:avLst/>
          </a:prstGeom>
          <a:noFill/>
          <a:ln w="28575">
            <a:solidFill>
              <a:srgbClr val="0C2A52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1800" b="1" dirty="0"/>
              <a:t>DERECHOS DE LOS PADRES…</a:t>
            </a:r>
          </a:p>
          <a:p>
            <a:endParaRPr lang="en-US" altLang="en-US" sz="400" dirty="0"/>
          </a:p>
          <a:p>
            <a:r>
              <a:rPr lang="en-US" altLang="en-US" sz="1600" dirty="0"/>
              <a:t>* </a:t>
            </a:r>
            <a:r>
              <a:rPr lang="en-US" altLang="en-US" sz="1600" dirty="0" err="1"/>
              <a:t>Solicitar</a:t>
            </a:r>
            <a:r>
              <a:rPr lang="en-US" altLang="en-US" sz="1600" dirty="0"/>
              <a:t> </a:t>
            </a:r>
            <a:r>
              <a:rPr lang="en-US" altLang="en-US" sz="1600" dirty="0" err="1"/>
              <a:t>reuniones</a:t>
            </a:r>
            <a:r>
              <a:rPr lang="en-US" altLang="en-US" sz="1600" dirty="0"/>
              <a:t> y </a:t>
            </a:r>
            <a:r>
              <a:rPr lang="en-US" altLang="en-US" sz="1600" dirty="0" err="1"/>
              <a:t>entrenamientos</a:t>
            </a:r>
            <a:endParaRPr lang="en-US" altLang="en-US" sz="1600" dirty="0"/>
          </a:p>
          <a:p>
            <a:endParaRPr lang="en-US" altLang="en-US" sz="800" dirty="0"/>
          </a:p>
          <a:p>
            <a:r>
              <a:rPr lang="en-US" altLang="en-US" sz="1600" dirty="0"/>
              <a:t>* </a:t>
            </a:r>
            <a:r>
              <a:rPr lang="es-ES" altLang="en-US" sz="1600" dirty="0"/>
              <a:t>Revisar los datos de rendimiento de la escuela</a:t>
            </a:r>
          </a:p>
          <a:p>
            <a:endParaRPr lang="en-US" altLang="en-US" sz="800" dirty="0"/>
          </a:p>
          <a:p>
            <a:r>
              <a:rPr lang="en-US" altLang="en-US" sz="1600" dirty="0"/>
              <a:t>* </a:t>
            </a:r>
            <a:r>
              <a:rPr lang="es-ES" altLang="en-US" sz="1600" dirty="0"/>
              <a:t>Revisar el plan de participación de los padres y de las actividades incluidas en el Plan Escolar para el Rendimiento Estudiantil (SPSA)</a:t>
            </a:r>
          </a:p>
          <a:p>
            <a:endParaRPr lang="en-US" altLang="en-US" sz="800" dirty="0"/>
          </a:p>
          <a:p>
            <a:r>
              <a:rPr lang="en-US" altLang="en-US" sz="1600" dirty="0"/>
              <a:t>* </a:t>
            </a:r>
            <a:r>
              <a:rPr lang="es-ES" altLang="en-US" sz="1600" dirty="0"/>
              <a:t>Revisar y modificar el Título I política de participación de los padres y familias y el Convenio entre la Escuela y los Padres</a:t>
            </a:r>
          </a:p>
        </p:txBody>
      </p:sp>
    </p:spTree>
    <p:extLst>
      <p:ext uri="{BB962C8B-B14F-4D97-AF65-F5344CB8AC3E}">
        <p14:creationId xmlns:p14="http://schemas.microsoft.com/office/powerpoint/2010/main" val="72817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850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0729" y="864296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PARTICIPACIÓN DE LOS PADRES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7030" y="1947963"/>
            <a:ext cx="755319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n-US" sz="2600" dirty="0">
                <a:solidFill>
                  <a:schemeClr val="bg1"/>
                </a:solidFill>
              </a:rPr>
              <a:t>El Consejo Escolar (SSC por sus siglas en inglés) ofrece a los padres la oportunidad de participar en el programa académico de la escuela.</a:t>
            </a:r>
          </a:p>
          <a:p>
            <a:endParaRPr lang="es-ES" altLang="en-US" sz="2600" dirty="0">
              <a:solidFill>
                <a:schemeClr val="bg1"/>
              </a:solidFill>
            </a:endParaRPr>
          </a:p>
          <a:p>
            <a:r>
              <a:rPr lang="es-ES" altLang="en-US" sz="2600" dirty="0">
                <a:solidFill>
                  <a:schemeClr val="bg1"/>
                </a:solidFill>
              </a:rPr>
              <a:t>El SSC desarrolla, monitorea y evalúa el Plan Escolar para el Rendimiento Estudiantil para implementar programas y servicios que apoyan a los estudiantes.</a:t>
            </a:r>
          </a:p>
          <a:p>
            <a:endParaRPr lang="es-ES" altLang="en-US" sz="2600" dirty="0">
              <a:solidFill>
                <a:schemeClr val="bg1"/>
              </a:solidFill>
            </a:endParaRPr>
          </a:p>
          <a:p>
            <a:r>
              <a:rPr lang="es-ES" altLang="en-US" sz="2600" dirty="0">
                <a:solidFill>
                  <a:schemeClr val="bg1"/>
                </a:solidFill>
              </a:rPr>
              <a:t>La colaboración entre (trabajando juntos) escuelas y familias es esencial para aumentar el rendimiento estudiantil.</a:t>
            </a:r>
            <a:endParaRPr lang="en-US" altLang="en-US" sz="26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78D63F-1B0B-4E88-8BF7-66724EF38BC5}"/>
              </a:ext>
            </a:extLst>
          </p:cNvPr>
          <p:cNvSpPr txBox="1"/>
          <p:nvPr/>
        </p:nvSpPr>
        <p:spPr>
          <a:xfrm>
            <a:off x="9541050" y="239803"/>
            <a:ext cx="265095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n-US" sz="1800" dirty="0"/>
              <a:t>Los padres participan en las siguientes actividades en nuestra escuela:</a:t>
            </a:r>
          </a:p>
          <a:p>
            <a:endParaRPr lang="es-ES" altLang="en-US" sz="800" dirty="0"/>
          </a:p>
          <a:p>
            <a:r>
              <a:rPr lang="es-ES" altLang="en-US" sz="1800" dirty="0"/>
              <a:t>* Conferencias para padres</a:t>
            </a:r>
          </a:p>
          <a:p>
            <a:r>
              <a:rPr lang="es-ES" altLang="en-US" sz="1800" dirty="0"/>
              <a:t>* Talleres/Entrenamientos</a:t>
            </a:r>
          </a:p>
          <a:p>
            <a:r>
              <a:rPr lang="es-ES" altLang="en-US" sz="1800" dirty="0"/>
              <a:t>* Reunión de Hora del café</a:t>
            </a:r>
          </a:p>
          <a:p>
            <a:r>
              <a:rPr lang="es-ES" altLang="en-US" sz="1800" dirty="0"/>
              <a:t>* Reuniones PTO/PTA</a:t>
            </a:r>
          </a:p>
          <a:p>
            <a:r>
              <a:rPr lang="es-ES" altLang="en-US" sz="1800" dirty="0"/>
              <a:t>* Trabajo voluntario	</a:t>
            </a:r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B386C2-C259-45A3-B785-2F9C09D2E1E4}"/>
              </a:ext>
            </a:extLst>
          </p:cNvPr>
          <p:cNvSpPr txBox="1"/>
          <p:nvPr/>
        </p:nvSpPr>
        <p:spPr>
          <a:xfrm>
            <a:off x="9541050" y="3271639"/>
            <a:ext cx="25723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8500"/>
                </a:solidFill>
              </a:rPr>
              <a:t>Infórmese ... ¡estamos utilizando lo siguiente para comunicarnos con usted! </a:t>
            </a:r>
            <a:endParaRPr lang="en-US" b="1" dirty="0">
              <a:solidFill>
                <a:srgbClr val="FF85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Sistema de notificación masiva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Sitio web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PeachJar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Facebook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Twitter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Aplicación de notificación de clase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63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850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208" y="64790"/>
            <a:ext cx="95698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FF8500"/>
                </a:solidFill>
              </a:rPr>
              <a:t>PLAN ESCOLAR PARE EL RENDIMIENTO ESTUDIANTIL (SPSA)</a:t>
            </a:r>
            <a:endParaRPr lang="en-US" sz="4000" b="1" dirty="0">
              <a:solidFill>
                <a:srgbClr val="FF85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208" y="1372841"/>
            <a:ext cx="91189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n-US" sz="2400" dirty="0">
                <a:solidFill>
                  <a:srgbClr val="FF8500"/>
                </a:solidFill>
              </a:rPr>
              <a:t>Evaluar anualmente los objetivos del programa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altLang="en-US" sz="2400" dirty="0">
                <a:solidFill>
                  <a:schemeClr val="bg1"/>
                </a:solidFill>
              </a:rPr>
              <a:t>Evaluación integral de necesidades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altLang="en-US" sz="2400" dirty="0">
                <a:solidFill>
                  <a:schemeClr val="bg1"/>
                </a:solidFill>
              </a:rPr>
              <a:t>Revisión de los datos del rendimiento escolar</a:t>
            </a:r>
          </a:p>
          <a:p>
            <a:r>
              <a:rPr lang="es-ES" altLang="en-US" sz="2400" dirty="0">
                <a:solidFill>
                  <a:srgbClr val="FF8500"/>
                </a:solidFill>
              </a:rPr>
              <a:t>Metas y estrategias para abordar las necesidades académicas de los estudiantes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altLang="en-US" sz="2400" dirty="0">
                <a:solidFill>
                  <a:schemeClr val="bg1"/>
                </a:solidFill>
              </a:rPr>
              <a:t>Descripción de los programas básicos y suplementarios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altLang="en-US" sz="2400" dirty="0">
                <a:solidFill>
                  <a:schemeClr val="bg1"/>
                </a:solidFill>
              </a:rPr>
              <a:t>Descripción de las estrategias e intervenciones de      instrucción para ayudar a los estudiantes con dificultades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altLang="en-US" sz="2400" dirty="0">
                <a:solidFill>
                  <a:schemeClr val="bg1"/>
                </a:solidFill>
              </a:rPr>
              <a:t>Metas y estrategias para apoyar las necesidades académicas de los estudiantes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altLang="en-US" sz="2400" dirty="0">
                <a:solidFill>
                  <a:schemeClr val="bg1"/>
                </a:solidFill>
              </a:rPr>
              <a:t>Necesidades y actividades profesionales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altLang="en-US" sz="2400" dirty="0">
                <a:solidFill>
                  <a:schemeClr val="bg1"/>
                </a:solidFill>
              </a:rPr>
              <a:t>Estrategias y actividades de participación de los padres</a:t>
            </a:r>
            <a:endParaRPr lang="en-US" altLang="en-US" sz="2400" dirty="0">
              <a:solidFill>
                <a:schemeClr val="bg1"/>
              </a:solidFill>
            </a:endParaRPr>
          </a:p>
          <a:p>
            <a:r>
              <a:rPr lang="es-ES" altLang="en-US" sz="2400" dirty="0">
                <a:solidFill>
                  <a:srgbClr val="FF8500"/>
                </a:solidFill>
              </a:rPr>
              <a:t>Alineación de recursos fiscales con estrategias</a:t>
            </a:r>
          </a:p>
          <a:p>
            <a:r>
              <a:rPr lang="en-US" altLang="en-US" sz="2400" dirty="0" err="1">
                <a:solidFill>
                  <a:srgbClr val="FF8500"/>
                </a:solidFill>
              </a:rPr>
              <a:t>Disponible</a:t>
            </a:r>
            <a:r>
              <a:rPr lang="en-US" altLang="en-US" sz="2400" dirty="0">
                <a:solidFill>
                  <a:srgbClr val="FF8500"/>
                </a:solidFill>
              </a:rPr>
              <a:t> </a:t>
            </a:r>
            <a:r>
              <a:rPr lang="en-US" altLang="en-US" sz="2400" dirty="0" err="1">
                <a:solidFill>
                  <a:srgbClr val="FF8500"/>
                </a:solidFill>
              </a:rPr>
              <a:t>electrónicamente</a:t>
            </a:r>
            <a:r>
              <a:rPr lang="en-US" altLang="en-US" sz="2400" dirty="0">
                <a:solidFill>
                  <a:srgbClr val="FF8500"/>
                </a:solidFill>
              </a:rPr>
              <a:t> </a:t>
            </a:r>
            <a:r>
              <a:rPr lang="en-US" altLang="en-US" sz="2400" dirty="0" err="1">
                <a:solidFill>
                  <a:srgbClr val="FF8500"/>
                </a:solidFill>
              </a:rPr>
              <a:t>en</a:t>
            </a:r>
            <a:r>
              <a:rPr lang="en-US" altLang="en-US" sz="2400" dirty="0">
                <a:solidFill>
                  <a:srgbClr val="FF8500"/>
                </a:solidFill>
              </a:rPr>
              <a:t>:</a:t>
            </a:r>
            <a:r>
              <a:rPr lang="en-US" altLang="en-US" sz="2200" dirty="0">
                <a:solidFill>
                  <a:srgbClr val="FF8500"/>
                </a:solidFill>
              </a:rPr>
              <a:t> </a:t>
            </a:r>
            <a:r>
              <a:rPr lang="en-US" altLang="en-US" sz="2200" dirty="0">
                <a:hlinkClick r:id="rId3"/>
              </a:rPr>
              <a:t>https://www.stocktonusd.net/Page/10028</a:t>
            </a:r>
            <a:endParaRPr lang="en-US" altLang="en-US" sz="2200" dirty="0">
              <a:solidFill>
                <a:srgbClr val="FF85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63548" y="425470"/>
            <a:ext cx="25282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altLang="en-US" b="1" dirty="0"/>
              <a:t>SPSA CUATRO </a:t>
            </a:r>
          </a:p>
          <a:p>
            <a:pPr algn="ctr" fontAlgn="auto"/>
            <a:r>
              <a:rPr lang="en-US" altLang="en-US" b="1" dirty="0" err="1"/>
              <a:t>acciones</a:t>
            </a:r>
            <a:r>
              <a:rPr lang="en-US" altLang="en-US" b="1" dirty="0"/>
              <a:t> </a:t>
            </a:r>
            <a:r>
              <a:rPr lang="en-US" altLang="en-US" b="1" dirty="0" err="1"/>
              <a:t>requeridas</a:t>
            </a:r>
            <a:r>
              <a:rPr lang="en-US" altLang="en-US" b="1" dirty="0"/>
              <a:t>:</a:t>
            </a:r>
          </a:p>
          <a:p>
            <a:pPr algn="ctr" fontAlgn="auto"/>
            <a:endParaRPr lang="en-US" altLang="en-US" b="1" dirty="0"/>
          </a:p>
          <a:p>
            <a:pPr marL="285750" indent="-285750" fontAlgn="auto">
              <a:buClrTx/>
              <a:buFont typeface="Arial" panose="020B0604020202020204" pitchFamily="34" charset="0"/>
              <a:buChar char="•"/>
            </a:pPr>
            <a:r>
              <a:rPr lang="es-ES" altLang="en-US" dirty="0"/>
              <a:t>El SPSA debe ser desarrollado de manera significativa con el aporte de los padres.</a:t>
            </a:r>
          </a:p>
          <a:p>
            <a:pPr marL="285750" indent="-285750" fontAlgn="auto">
              <a:buClrTx/>
              <a:buFont typeface="Arial" panose="020B0604020202020204" pitchFamily="34" charset="0"/>
              <a:buChar char="•"/>
            </a:pPr>
            <a:r>
              <a:rPr lang="es-ES" altLang="en-US" dirty="0"/>
              <a:t>El SPSA debe ser compartido con ELAC, con la oportunidad que ELAC pueda de hacer recomendaciones.</a:t>
            </a:r>
          </a:p>
          <a:p>
            <a:pPr marL="285750" indent="-285750" fontAlgn="auto">
              <a:buClrTx/>
              <a:buFont typeface="Arial" panose="020B0604020202020204" pitchFamily="34" charset="0"/>
              <a:buChar char="•"/>
            </a:pPr>
            <a:r>
              <a:rPr lang="es-ES" altLang="en-US" dirty="0"/>
              <a:t>El SPSA debe ser aprobado por el Consejo Escolar.</a:t>
            </a:r>
          </a:p>
          <a:p>
            <a:pPr marL="285750" indent="-285750" fontAlgn="auto">
              <a:buClrTx/>
              <a:buFont typeface="Arial" panose="020B0604020202020204" pitchFamily="34" charset="0"/>
              <a:buChar char="•"/>
            </a:pPr>
            <a:r>
              <a:rPr lang="es-ES" altLang="en-US" dirty="0"/>
              <a:t>El SPSA debe ser aprobado por la mesa directiva del distrito.</a:t>
            </a:r>
          </a:p>
        </p:txBody>
      </p:sp>
    </p:spTree>
    <p:extLst>
      <p:ext uri="{BB962C8B-B14F-4D97-AF65-F5344CB8AC3E}">
        <p14:creationId xmlns:p14="http://schemas.microsoft.com/office/powerpoint/2010/main" val="766216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63871" y="2149293"/>
            <a:ext cx="7928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DATOS DE RENDIMIENTO ESCOLAR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296" y="3343735"/>
            <a:ext cx="28851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Las escuelas analizan el SBAC, ELPAC y iReady y revisan los datos de rendimiento de toda la escuela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12709" y="3356260"/>
            <a:ext cx="29540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s-ES" altLang="en-US" dirty="0"/>
              <a:t>Los Datos de Rendimiento se utilizan  para alinear el plan de estudios con los estándares estatales para mejorar la instrucción.</a:t>
            </a:r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30016" y="3457183"/>
            <a:ext cx="2880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altLang="en-US" dirty="0"/>
              <a:t>Las escuela se ajustan a las prácticas de enseñanza basadas en las conclusiones de los datos de rendimiento</a:t>
            </a:r>
            <a:r>
              <a:rPr lang="en-US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87250" y="5630624"/>
            <a:ext cx="6482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C2A52"/>
                </a:solidFill>
              </a:rPr>
              <a:t>SBAC - </a:t>
            </a:r>
            <a:r>
              <a:rPr lang="en-US" altLang="en-US" dirty="0" err="1">
                <a:solidFill>
                  <a:srgbClr val="0C2A52"/>
                </a:solidFill>
              </a:rPr>
              <a:t>Consorcio</a:t>
            </a:r>
            <a:r>
              <a:rPr lang="en-US" altLang="en-US" dirty="0">
                <a:solidFill>
                  <a:srgbClr val="0C2A52"/>
                </a:solidFill>
              </a:rPr>
              <a:t> de </a:t>
            </a:r>
            <a:r>
              <a:rPr lang="en-US" altLang="en-US" dirty="0" err="1">
                <a:solidFill>
                  <a:srgbClr val="0C2A52"/>
                </a:solidFill>
              </a:rPr>
              <a:t>Evaluación</a:t>
            </a:r>
            <a:r>
              <a:rPr lang="en-US" altLang="en-US" dirty="0">
                <a:solidFill>
                  <a:srgbClr val="0C2A52"/>
                </a:solidFill>
              </a:rPr>
              <a:t> </a:t>
            </a:r>
          </a:p>
          <a:p>
            <a:r>
              <a:rPr lang="en-US" dirty="0">
                <a:solidFill>
                  <a:srgbClr val="0C2A52"/>
                </a:solidFill>
              </a:rPr>
              <a:t>ELPAC - </a:t>
            </a:r>
            <a:r>
              <a:rPr lang="es-ES" dirty="0">
                <a:solidFill>
                  <a:srgbClr val="0C2A52"/>
                </a:solidFill>
              </a:rPr>
              <a:t>Evaluación de </a:t>
            </a:r>
            <a:r>
              <a:rPr lang="es-ES" dirty="0" err="1">
                <a:solidFill>
                  <a:srgbClr val="0C2A52"/>
                </a:solidFill>
              </a:rPr>
              <a:t>Dominino</a:t>
            </a:r>
            <a:r>
              <a:rPr lang="es-ES" dirty="0">
                <a:solidFill>
                  <a:srgbClr val="0C2A52"/>
                </a:solidFill>
              </a:rPr>
              <a:t> en el Idioma Inglés para California</a:t>
            </a:r>
            <a:endParaRPr lang="en-US" dirty="0">
              <a:solidFill>
                <a:srgbClr val="0C2A5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41A083-827A-4257-92DE-201DB4B2DA66}"/>
              </a:ext>
            </a:extLst>
          </p:cNvPr>
          <p:cNvSpPr txBox="1"/>
          <p:nvPr/>
        </p:nvSpPr>
        <p:spPr>
          <a:xfrm>
            <a:off x="5867622" y="402128"/>
            <a:ext cx="4347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Benchmark Advance (ELA/ELD)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Ready Math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Pearson Math (Algebra/Geometry)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MyPerspectives</a:t>
            </a:r>
            <a:r>
              <a:rPr lang="en-US" dirty="0"/>
              <a:t> (ELA/ELD)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3A53A7-56DD-4035-9C9B-DEDE65C44A3D}"/>
              </a:ext>
            </a:extLst>
          </p:cNvPr>
          <p:cNvSpPr txBox="1"/>
          <p:nvPr/>
        </p:nvSpPr>
        <p:spPr>
          <a:xfrm>
            <a:off x="0" y="533520"/>
            <a:ext cx="6511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/>
              <a:t>CURRÍCULO DEL DISTRITO</a:t>
            </a:r>
          </a:p>
          <a:p>
            <a:pPr algn="ctr"/>
            <a:r>
              <a:rPr lang="es-ES" sz="1600" b="1" dirty="0"/>
              <a:t>(adoptado en enero de 2019)</a:t>
            </a:r>
          </a:p>
        </p:txBody>
      </p:sp>
    </p:spTree>
    <p:extLst>
      <p:ext uri="{BB962C8B-B14F-4D97-AF65-F5344CB8AC3E}">
        <p14:creationId xmlns:p14="http://schemas.microsoft.com/office/powerpoint/2010/main" val="47396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DATOS DE RENDIMIENTO ESCOLAR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5520" y="1394498"/>
            <a:ext cx="6842928" cy="52721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3369" y="2951771"/>
            <a:ext cx="20088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Remove this direction box: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Locate the school performance data and add additional slides as necessary.</a:t>
            </a:r>
          </a:p>
        </p:txBody>
      </p:sp>
    </p:spTree>
    <p:extLst>
      <p:ext uri="{BB962C8B-B14F-4D97-AF65-F5344CB8AC3E}">
        <p14:creationId xmlns:p14="http://schemas.microsoft.com/office/powerpoint/2010/main" val="291941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FONDOS DEL TÍTULO I</a:t>
            </a:r>
          </a:p>
          <a:p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476591" y="1725593"/>
            <a:ext cx="7297271" cy="4154984"/>
          </a:xfrm>
          <a:prstGeom prst="rect">
            <a:avLst/>
          </a:prstGeom>
          <a:noFill/>
          <a:ln w="38100">
            <a:solidFill>
              <a:srgbClr val="0C2A52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altLang="en-US" sz="2400" dirty="0"/>
              <a:t>Se les asignan fondos a las escuelas basado en el porcentaje de estudiantes que reciben almuerzo gratis o precio reducido.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altLang="en-US" sz="2400" dirty="0"/>
              <a:t>Las escuelas se clasifican de acuerdo a este porcentaje y reciben una cierta cantidad de dinero por estudiante.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altLang="en-US" sz="2400" dirty="0"/>
              <a:t>El uno por ciento del presupuesto total del Título I de la escuela es para actividades de participación de los</a:t>
            </a:r>
            <a:endParaRPr lang="en-US" altLang="en-US" sz="2400" dirty="0"/>
          </a:p>
          <a:p>
            <a:endParaRPr lang="en-US" altLang="en-US" sz="2400" dirty="0"/>
          </a:p>
          <a:p>
            <a:pPr algn="ctr"/>
            <a:r>
              <a:rPr lang="es-ES" sz="2400" b="1" dirty="0"/>
              <a:t>La asignación total del Título I</a:t>
            </a:r>
            <a:r>
              <a:rPr lang="en-US" sz="2400" b="1" dirty="0"/>
              <a:t>: </a:t>
            </a:r>
          </a:p>
          <a:p>
            <a:pPr algn="ctr"/>
            <a:r>
              <a:rPr lang="en-US" sz="2400" b="1" i="1" dirty="0"/>
              <a:t>$</a:t>
            </a:r>
            <a:r>
              <a:rPr lang="en-US" sz="2400" b="1" i="1" dirty="0">
                <a:solidFill>
                  <a:srgbClr val="FF0000"/>
                </a:solidFill>
              </a:rPr>
              <a:t>[Total of Title I </a:t>
            </a:r>
            <a:r>
              <a:rPr lang="en-US" sz="2400" b="1" i="1" u="sng" dirty="0">
                <a:solidFill>
                  <a:srgbClr val="FF0000"/>
                </a:solidFill>
              </a:rPr>
              <a:t>AND</a:t>
            </a:r>
            <a:r>
              <a:rPr lang="en-US" sz="2400" b="1" i="1" dirty="0">
                <a:solidFill>
                  <a:srgbClr val="FF0000"/>
                </a:solidFill>
              </a:rPr>
              <a:t> Title I Parent funds]</a:t>
            </a:r>
            <a:endParaRPr lang="en-US" sz="2400" b="1" i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25935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FONDOS DEL TÍTULO I Y NUESTRAS ESTRATEGIAS DE SPSA</a:t>
            </a:r>
          </a:p>
          <a:p>
            <a:endParaRPr lang="en-US" sz="40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765D03-F85F-45FE-BF20-A738A5742CC0}"/>
              </a:ext>
            </a:extLst>
          </p:cNvPr>
          <p:cNvSpPr txBox="1"/>
          <p:nvPr/>
        </p:nvSpPr>
        <p:spPr>
          <a:xfrm>
            <a:off x="338203" y="1495408"/>
            <a:ext cx="1157404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Nuestro</a:t>
            </a:r>
            <a:r>
              <a:rPr lang="en-US" dirty="0"/>
              <a:t> SPSA </a:t>
            </a:r>
            <a:r>
              <a:rPr lang="en-US" dirty="0" err="1"/>
              <a:t>incluye</a:t>
            </a:r>
            <a:r>
              <a:rPr lang="en-US" dirty="0"/>
              <a:t> </a:t>
            </a:r>
            <a:r>
              <a:rPr lang="en-US" dirty="0" err="1"/>
              <a:t>estrategias</a:t>
            </a:r>
            <a:r>
              <a:rPr lang="en-US" dirty="0"/>
              <a:t> / </a:t>
            </a:r>
            <a:r>
              <a:rPr lang="en-US" dirty="0" err="1"/>
              <a:t>actividades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un </a:t>
            </a:r>
            <a:r>
              <a:rPr lang="en-US" dirty="0" err="1"/>
              <a:t>programa</a:t>
            </a:r>
            <a:r>
              <a:rPr lang="en-US" dirty="0"/>
              <a:t> escolar:</a:t>
            </a:r>
          </a:p>
          <a:p>
            <a:endParaRPr lang="en-US" dirty="0"/>
          </a:p>
          <a:p>
            <a:r>
              <a:rPr lang="en-US" dirty="0"/>
              <a:t>Meta 1 - </a:t>
            </a:r>
            <a:r>
              <a:rPr lang="es-ES" altLang="en-US" sz="1800" dirty="0"/>
              <a:t>Logros de los alumnos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Identify and briefly describe strategies/activities, such as tutoring, intervention programs, professional development supporting instructional strategies, etc.</a:t>
            </a:r>
            <a:endParaRPr lang="en-US" dirty="0"/>
          </a:p>
          <a:p>
            <a:endParaRPr lang="en-US" dirty="0"/>
          </a:p>
          <a:p>
            <a:r>
              <a:rPr lang="en-US" dirty="0"/>
              <a:t>Meta 2 – </a:t>
            </a:r>
            <a:r>
              <a:rPr lang="en-US" altLang="en-US" sz="1800" dirty="0" err="1"/>
              <a:t>Ambiente</a:t>
            </a:r>
            <a:r>
              <a:rPr lang="en-US" altLang="en-US" sz="1800" dirty="0"/>
              <a:t> escolar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Identify and briefly describe strategies/activities that promote consistent attendance, reduce suspensions, school connectedness, etc.</a:t>
            </a:r>
            <a:endParaRPr lang="en-US" dirty="0"/>
          </a:p>
          <a:p>
            <a:endParaRPr lang="en-US" dirty="0"/>
          </a:p>
          <a:p>
            <a:r>
              <a:rPr lang="en-US" dirty="0"/>
              <a:t>Meta 3 – </a:t>
            </a:r>
            <a:r>
              <a:rPr lang="en-US" altLang="en-US" sz="1800" dirty="0" err="1"/>
              <a:t>Asociaciones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significativas</a:t>
            </a:r>
            <a:endParaRPr lang="en-US" alt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Identify and briefly describe strategies/activities that support making connections with parents through workshops and training on subjects identified by parents, training parents on instructional strategies to replicate at home, etc.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0428" y="5442227"/>
            <a:ext cx="7623544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Remove this direction box: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Add additional slides if necessary and English must be translated.</a:t>
            </a:r>
          </a:p>
        </p:txBody>
      </p:sp>
    </p:spTree>
    <p:extLst>
      <p:ext uri="{BB962C8B-B14F-4D97-AF65-F5344CB8AC3E}">
        <p14:creationId xmlns:p14="http://schemas.microsoft.com/office/powerpoint/2010/main" val="2834834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dated SUSD Powerpoint Deck" id="{939D9310-6041-43E0-8975-E9160470A4C9}" vid="{FCBF1A65-E312-49C3-816B-BA7FC8EED1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Updated SUSD Powerpoint Deck</Template>
  <TotalTime>165</TotalTime>
  <Words>1181</Words>
  <Application>Microsoft Office PowerPoint</Application>
  <PresentationFormat>Widescreen</PresentationFormat>
  <Paragraphs>165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Stockton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Ashworth</dc:creator>
  <cp:lastModifiedBy>Rosalinda Esquivel</cp:lastModifiedBy>
  <cp:revision>39</cp:revision>
  <cp:lastPrinted>2019-07-25T19:20:36Z</cp:lastPrinted>
  <dcterms:created xsi:type="dcterms:W3CDTF">2019-07-22T22:39:01Z</dcterms:created>
  <dcterms:modified xsi:type="dcterms:W3CDTF">2022-06-28T20:17:34Z</dcterms:modified>
</cp:coreProperties>
</file>